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2" r:id="rId7"/>
    <p:sldId id="263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33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6050379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2389321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2714528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28973950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2437065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4422835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17391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1704834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1900649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9107727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044657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6000"/>
            <a:lum/>
          </a:blip>
          <a:srcRect/>
          <a:stretch>
            <a:fillRect l="-82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D5771-76F5-4741-A37A-31D8907B661B}" type="datetimeFigureOut">
              <a:rPr lang="en-US" smtClean="0"/>
              <a:pPr/>
              <a:t>3/8/2007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EB7F7-AD4D-4933-AB9F-B25CBBE767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9328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T:\429,r:28,s:136,i:211" TargetMode="External"/><Relationship Id="rId2" Type="http://schemas.openxmlformats.org/officeDocument/2006/relationships/hyperlink" Target="http://www.google.com.ph/imgres?q=science+background&amp;start=136&amp;um=1&amp;hl=en&amp;sa=N&amp;biw=1440&amp;bih=770&amp;addh=36&amp;tbm=isch&amp;tbnid=XqQqCv-nRZXPnM:&amp;imgrefurl=http://www.dreamstime.com/royalty-free-stock-image-women-science-background,-image24685106&amp;docid=EZgQS00pixDG6M&amp;imgurl=http://www.dreamstime.com/women-and-science-background-thumb24685106.jpg&amp;w=400&amp;h=400&amp;ei=I8xnUKyyI4KfmQXw-4GoDw&amp;zoom=1&amp;iact=hc&amp;vpx=188&amp;vpy=440&amp;dur=362&amp;hovh=201&amp;hovw=203&amp;tx=148&amp;ty=144&amp;sig=109617950698049064541&amp;page=5&amp;tbnh=137&amp;tbnw=144&amp;ndsp=35&amp;ved=1t:429,r:28,s:136,i:21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hotobucket.com/images/earth%20animated/" TargetMode="External"/><Relationship Id="rId5" Type="http://schemas.openxmlformats.org/officeDocument/2006/relationships/hyperlink" Target="http://www.gov.ph/k-12" TargetMode="External"/><Relationship Id="rId4" Type="http://schemas.openxmlformats.org/officeDocument/2006/relationships/hyperlink" Target="http://learnstreaming.com/50-quotes-about-learnin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22340_107510696004292_2241059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52400"/>
            <a:ext cx="2286000" cy="2143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066800"/>
            <a:ext cx="7772400" cy="44958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Copperplate Gothic Bold" pitchFamily="34" charset="0"/>
              </a:rPr>
              <a:t>COR JESU COLLEGE </a:t>
            </a:r>
            <a:r>
              <a:rPr lang="en-US" sz="3200" b="1" dirty="0" smtClean="0">
                <a:latin typeface="Copperplate Gothic Bold" pitchFamily="34" charset="0"/>
              </a:rPr>
              <a:t/>
            </a:r>
            <a:br>
              <a:rPr lang="en-US" sz="3200" b="1" dirty="0" smtClean="0">
                <a:latin typeface="Copperplate Gothic Bold" pitchFamily="34" charset="0"/>
              </a:rPr>
            </a:br>
            <a:r>
              <a:rPr lang="en-US" sz="2000" b="1" dirty="0" smtClean="0">
                <a:latin typeface="Copperplate Gothic Bold" pitchFamily="34" charset="0"/>
              </a:rPr>
              <a:t>BASIC EDUCATION DEPARTMENT</a:t>
            </a:r>
            <a:r>
              <a:rPr lang="en-US" sz="3200" b="1" dirty="0" smtClean="0">
                <a:latin typeface="Copperplate Gothic Bold" pitchFamily="34" charset="0"/>
              </a:rPr>
              <a:t/>
            </a:r>
            <a:br>
              <a:rPr lang="en-US" sz="3200" b="1" dirty="0" smtClean="0">
                <a:latin typeface="Copperplate Gothic Bold" pitchFamily="34" charset="0"/>
              </a:rPr>
            </a:br>
            <a:r>
              <a:rPr lang="en-US" sz="4800" b="1" dirty="0" smtClean="0">
                <a:latin typeface="Copperplate Gothic Bold" pitchFamily="34" charset="0"/>
              </a:rPr>
              <a:t/>
            </a:r>
            <a:br>
              <a:rPr lang="en-US" sz="4800" b="1" dirty="0" smtClean="0">
                <a:latin typeface="Copperplate Gothic Bold" pitchFamily="34" charset="0"/>
              </a:rPr>
            </a:br>
            <a:r>
              <a:rPr lang="en-US" sz="4800" b="1" dirty="0" smtClean="0">
                <a:latin typeface="Copperplate Gothic Bold" pitchFamily="34" charset="0"/>
              </a:rPr>
              <a:t/>
            </a:r>
            <a:br>
              <a:rPr lang="en-US" sz="4800" b="1" dirty="0" smtClean="0">
                <a:latin typeface="Copperplate Gothic Bold" pitchFamily="34" charset="0"/>
              </a:rPr>
            </a:br>
            <a:r>
              <a:rPr lang="en-US" sz="3200" b="1" dirty="0" smtClean="0">
                <a:latin typeface="Copperplate Gothic Bold" pitchFamily="34" charset="0"/>
              </a:rPr>
              <a:t>GRADE 7  -  CURRICULUM</a:t>
            </a:r>
            <a:br>
              <a:rPr lang="en-US" sz="3200" b="1" dirty="0" smtClean="0">
                <a:latin typeface="Copperplate Gothic Bold" pitchFamily="34" charset="0"/>
              </a:rPr>
            </a:br>
            <a:r>
              <a:rPr lang="en-US" sz="3200" b="1" dirty="0" smtClean="0">
                <a:latin typeface="Copperplate Gothic Bold" pitchFamily="34" charset="0"/>
              </a:rPr>
              <a:t>S.Y. 2012 - 2013</a:t>
            </a:r>
            <a:endParaRPr lang="en-US" sz="3200" b="1" dirty="0">
              <a:latin typeface="Copperplate Gothic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2514600"/>
            <a:ext cx="76962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en-US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blurRad="6350" stA="55000" endA="50" endPos="85000" dist="29997" dir="5400000" sy="-100000" algn="bl" rotWithShape="0"/>
                </a:effectLst>
                <a:latin typeface="Algerian" pitchFamily="82" charset="0"/>
              </a:rPr>
              <a:t>SCIENCE</a:t>
            </a:r>
            <a:endParaRPr lang="en-US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blurRad="6350" stA="55000" endA="50" endPos="85000" dist="29997" dir="5400000" sy="-100000" algn="bl" rotWithShape="0"/>
              </a:effectLst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956894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800" dirty="0" smtClean="0">
                <a:latin typeface="Brush Script MT" pitchFamily="66" charset="0"/>
              </a:rPr>
              <a:t>References:</a:t>
            </a:r>
            <a:endParaRPr lang="en-US" sz="8800" dirty="0"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800" u="sng" dirty="0" smtClean="0">
                <a:latin typeface="Footlight MT Light" pitchFamily="18" charset="0"/>
                <a:hlinkClick r:id="rId2"/>
              </a:rPr>
              <a:t>http://</a:t>
            </a:r>
            <a:r>
              <a:rPr lang="en-US" sz="1000" u="sng" dirty="0" smtClean="0">
                <a:latin typeface="Footlight MT Light" pitchFamily="18" charset="0"/>
                <a:hlinkClick r:id="rId2"/>
              </a:rPr>
              <a:t>www.google.com.ph/imgres?q=science+background&amp;start=136&amp;um=1&amp;hl=en&amp;sa=N&amp;biw=1440&amp;bih=770&amp;addh=36&amp;tbm=isch&amp;tbnid=XqQqCv-nRZXPnM:&amp;imgrefurl=http://www.dreamstime.com/royalty-free-stock-image-women-science-background,-image24685106&amp;docid=EZgQS00pixDG6M&amp;imgurl=http://www.dreamstime.com/women-and-science-background-thumb24685106.jpg&amp;w=400&amp;h=400&amp;ei=I8xnUKyyI4KfmQXw-4GoDw&amp;zoom=1&amp;iact=hc&amp;vpx=188&amp;vpy=440&amp;dur=362&amp;hovh=201&amp;hovw=203&amp;tx=148&amp;ty=144&amp;sig=109617950698049064541&amp;page=5&amp;tbnh=137&amp;tbnw=144&amp;ndsp=35&amp;ved=1</a:t>
            </a:r>
            <a:r>
              <a:rPr lang="en-US" sz="1000" u="sng" dirty="0" smtClean="0">
                <a:latin typeface="Footlight MT Light" pitchFamily="18" charset="0"/>
                <a:hlinkClick r:id="rId3"/>
              </a:rPr>
              <a:t>t:429,r:28,s:136,i:211</a:t>
            </a:r>
            <a:endParaRPr lang="en-US" sz="1000" u="sng" dirty="0" smtClean="0">
              <a:latin typeface="Footlight MT Light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000" u="sng" dirty="0" smtClean="0">
                <a:solidFill>
                  <a:srgbClr val="0000FF"/>
                </a:solidFill>
              </a:rPr>
              <a:t>http://www.google.com.ph/imgres?q=dna+wallpaper&amp;um=1&amp;hl=en&amp;biw=1440&amp;bih=770&amp;tbm=isch&amp;tbnid=Q1Oa0_67LYsLsM:&amp;imgrefurl=http://www.wall321.com/Technology/Science/science_slayer_science_fiction_dna_1366x768_wallpaper_45155&amp;docid=QQFaL5h0wodA3M&amp;imgurl=http://www.wall321.com/thumbnails/detail/20120615/science%252520slayer%252520science%252520fiction%252520dna%2525201366x768%252520wallpaper_www.wall321.com_29.jpg&amp;w=800&amp;h=449&amp;ei=8sxnUI3WHefTmAXCvoGIDw&amp;zoom=1&amp;iact=hc&amp;vpx=552&amp;vpy=441&amp;dur=646&amp;hovh=168&amp;hovw=300&amp;tx=193&amp;ty=84&amp;sig=109617950698049064541&amp;page=3&amp;tbnh=100&amp;tbnw=178&amp;start=59&amp;ndsp=33&amp;ved=1t:429,r:28,s:59,i:397</a:t>
            </a:r>
            <a:endParaRPr lang="en-US" sz="1000" u="sng" dirty="0" smtClean="0">
              <a:solidFill>
                <a:srgbClr val="0000FF"/>
              </a:solidFill>
              <a:latin typeface="Footlight MT Light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000" u="sng" dirty="0" smtClean="0">
                <a:latin typeface="Footlight MT Light" pitchFamily="18" charset="0"/>
                <a:hlinkClick r:id="rId4"/>
              </a:rPr>
              <a:t>http://learnstreaming.com/50-quotes-about-learning/</a:t>
            </a:r>
            <a:endParaRPr lang="en-US" sz="1000" u="sng" dirty="0" smtClean="0">
              <a:latin typeface="Footlight MT Light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000" u="sng" dirty="0" smtClean="0">
                <a:latin typeface="Footlight MT Light" pitchFamily="18" charset="0"/>
                <a:hlinkClick r:id="rId5"/>
              </a:rPr>
              <a:t>http://www.gov.ph/k-12</a:t>
            </a:r>
            <a:endParaRPr lang="en-US" sz="1000" u="sng" dirty="0" smtClean="0">
              <a:latin typeface="Footlight MT Light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000" dirty="0" smtClean="0">
                <a:latin typeface="Footlight MT Light" pitchFamily="18" charset="0"/>
              </a:rPr>
              <a:t>http://www.google.com.ph/imgres?q=microscope+gif&amp;start=24&amp;num=10&amp;um=1&amp;hl=en&amp;biw=1366&amp;bih=638&amp;tbm=isch&amp;tbnid=Ugv3KRaQPYiPOM:&amp;imgrefurl=http://www.unidadortopedia.com/index.php%3Fpagina%3D4&amp;docid=UArwJI9gAVovFM&amp;imgurl=http://www.unidadortopedia.com/galeria/BA1294619380girl_with_microscope.gif&amp;w=300&amp;h=300&amp;ei=89NoUIHNGOiHmQWm0oGoDw&amp;zoom=1&amp;iact=rc&amp;dur=307&amp;sig=115898694943076167698&amp;page=2&amp;tbnh=144&amp;tbnw=144&amp;ndsp=30&amp;ved=1t:429,r:0,s:24,i:6&amp;tx=50&amp;ty=83</a:t>
            </a:r>
          </a:p>
          <a:p>
            <a:pPr>
              <a:buFont typeface="Wingdings" pitchFamily="2" charset="2"/>
              <a:buChar char="q"/>
            </a:pPr>
            <a:r>
              <a:rPr lang="en-US" sz="1000" dirty="0" smtClean="0">
                <a:latin typeface="Footlight MT Light" pitchFamily="18" charset="0"/>
                <a:hlinkClick r:id="rId6"/>
              </a:rPr>
              <a:t>http://photobucket.com/images/earth%20animated/</a:t>
            </a:r>
            <a:endParaRPr lang="en-US" sz="1000" dirty="0" smtClean="0">
              <a:latin typeface="Footlight MT Light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en-US" sz="1000" dirty="0" smtClean="0">
                <a:latin typeface="Footlight MT Light" pitchFamily="18" charset="0"/>
              </a:rPr>
              <a:t>http://www.google.com.ph/imgres?q=music+notes+animated+gif&amp;um=1&amp;hl=en&amp;biw=1366&amp;bih=638&amp;tbm=isch&amp;tbnid=vU8rvdEk10ORlM:&amp;imgrefurl=http://www.caribbeansteelrhythms.com/MusicSnippets.html&amp;docid=dTg1nQiElzneGM&amp;imgurl=http://www.caribbeansteelrhythms.com/animated_musical_notes.gif&amp;w=719&amp;h=443&amp;ei=4NRoUKOoJe_LmAWiiIDQCg&amp;zoom=1&amp;iact=hc&amp;vpx=298&amp;vpy=170&amp;dur=367&amp;hovh=135&amp;hovw=220&amp;tx=127&amp;ty=103&amp;sig=115898694943076167698&amp;page=1&amp;tbnh=119&amp;tbnw=193&amp;start=0&amp;ndsp=18&amp;ved=1t:429,r:1,s:0,i:68</a:t>
            </a:r>
          </a:p>
          <a:p>
            <a:pPr>
              <a:buFont typeface="Wingdings" pitchFamily="2" charset="2"/>
              <a:buChar char="q"/>
            </a:pPr>
            <a:r>
              <a:rPr lang="en-US" sz="1000" dirty="0" smtClean="0">
                <a:latin typeface="Footlight MT Light" pitchFamily="18" charset="0"/>
              </a:rPr>
              <a:t>http://www.google.com.ph/imgres?q=waves+animation&amp;start=42&amp;num=10&amp;um=1&amp;hl=en&amp;biw=1366&amp;bih=638&amp;tbm=isch&amp;tbnid=BJJtDmal8Hn-QM:&amp;imgrefurl=http://phys23p.sl.psu.edu/phys_anim/waves/indexer_waves.html&amp;docid=L8GseYdyTwJKyM&amp;imgurl=http://phys23p.sl.psu.edu/phys_anim/waves/wave1.gif&amp;w=251&amp;h=287&amp;ei=TNVoUJKmGaXLmgXJ2IGIBg&amp;zoom=1&amp;iact=hc&amp;vpx=912&amp;vpy=296&amp;dur=190&amp;hovh=229&amp;hovw=200&amp;tx=118&amp;ty=192&amp;sig=115898694943076167698&amp;page=3&amp;tbnh=137&amp;tbnw=136&amp;ndsp=24&amp;ved=1t:429,r:22,s:42,i:152</a:t>
            </a:r>
          </a:p>
          <a:p>
            <a:pPr>
              <a:buFont typeface="Wingdings" pitchFamily="2" charset="2"/>
              <a:buChar char="q"/>
            </a:pPr>
            <a:endParaRPr lang="en-US" sz="900" dirty="0" smtClean="0">
              <a:latin typeface="Footlight MT Light" pitchFamily="18" charset="0"/>
            </a:endParaRPr>
          </a:p>
          <a:p>
            <a:endParaRPr lang="en-US" sz="15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1700" dirty="0" smtClean="0"/>
          </a:p>
        </p:txBody>
      </p:sp>
    </p:spTree>
    <p:extLst>
      <p:ext uri="{BB962C8B-B14F-4D97-AF65-F5344CB8AC3E}">
        <p14:creationId xmlns:p14="http://schemas.microsoft.com/office/powerpoint/2010/main" xmlns="" val="10965038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 t="15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43470"/>
            <a:ext cx="9143999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Rockwell Extra Bold" pitchFamily="18" charset="0"/>
              </a:rPr>
              <a:t>OBJECTIVES: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latin typeface="Rockwell Extra Bol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1408093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Footlight MT Light" pitchFamily="18" charset="0"/>
              </a:rPr>
              <a:t>To have a guide on the topics that will be taken up for the entire school year;    </a:t>
            </a:r>
            <a:endParaRPr lang="en-US" sz="2800" b="1" dirty="0">
              <a:latin typeface="Footlight MT Light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3352800"/>
            <a:ext cx="762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Footlight MT Light" pitchFamily="18" charset="0"/>
              </a:rPr>
              <a:t>To express appreciation to the subject’s content and relevance in our daily life;</a:t>
            </a:r>
            <a:r>
              <a:rPr lang="en-US" sz="2800" dirty="0" smtClean="0">
                <a:latin typeface="Footlight MT Light" pitchFamily="18" charset="0"/>
              </a:rPr>
              <a:t>  </a:t>
            </a:r>
            <a:r>
              <a:rPr lang="en-US" sz="2800" b="1" dirty="0" smtClean="0">
                <a:latin typeface="Footlight MT Light" pitchFamily="18" charset="0"/>
              </a:rPr>
              <a:t>and</a:t>
            </a:r>
            <a:r>
              <a:rPr lang="en-US" sz="2400" dirty="0" smtClean="0">
                <a:latin typeface="Footlight MT Light" pitchFamily="18" charset="0"/>
              </a:rPr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6800" y="5257800"/>
            <a:ext cx="8077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b="1" dirty="0" smtClean="0">
                <a:latin typeface="Footlight MT Light" pitchFamily="18" charset="0"/>
              </a:rPr>
              <a:t>To explore new concepts and insights that will help us understand life in a scientific way.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30942770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0668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veuse" pitchFamily="2" charset="0"/>
              </a:rPr>
              <a:t/>
            </a:r>
            <a:b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aveuse" pitchFamily="2" charset="0"/>
              </a:rPr>
            </a:b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stellar" pitchFamily="18" charset="0"/>
              </a:rPr>
              <a:t>FIRST GRADING PERIOD</a:t>
            </a: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stellar" pitchFamily="18" charset="0"/>
              </a:rPr>
              <a:t> </a:t>
            </a:r>
            <a:r>
              <a:rPr lang="en-US" sz="2800" b="1" dirty="0" smtClean="0">
                <a:latin typeface="Castellar" pitchFamily="18" charset="0"/>
              </a:rPr>
              <a:t/>
            </a:r>
            <a:br>
              <a:rPr lang="en-US" sz="2800" b="1" dirty="0" smtClean="0">
                <a:latin typeface="Castellar" pitchFamily="18" charset="0"/>
              </a:rPr>
            </a:br>
            <a:r>
              <a:rPr lang="en-US" sz="2800" b="1" dirty="0" smtClean="0">
                <a:latin typeface="Copperplate Gothic Bold" pitchFamily="34" charset="0"/>
              </a:rPr>
              <a:t> 				</a:t>
            </a:r>
            <a:endParaRPr lang="en-US" sz="2400" b="1" dirty="0">
              <a:latin typeface="Copperplate Goth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81200"/>
            <a:ext cx="8915400" cy="39925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Kristen ITC" pitchFamily="66" charset="0"/>
              </a:rPr>
              <a:t>The Investigatory Process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Kristen ITC" pitchFamily="66" charset="0"/>
              </a:rPr>
              <a:t>Diversity of materials in the Environment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Kristen ITC" pitchFamily="66" charset="0"/>
              </a:rPr>
              <a:t>Heredity: Inheritance and variation</a:t>
            </a:r>
          </a:p>
          <a:p>
            <a:pPr>
              <a:buFont typeface="Wingdings" pitchFamily="2" charset="2"/>
              <a:buChar char="ü"/>
            </a:pPr>
            <a:endParaRPr lang="en-US" sz="2400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Kristen ITC" pitchFamily="66" charset="0"/>
              </a:rPr>
              <a:t>Interactions in the environment</a:t>
            </a:r>
          </a:p>
          <a:p>
            <a:pPr>
              <a:buFont typeface="Wingdings" pitchFamily="2" charset="2"/>
              <a:buChar char="ü"/>
            </a:pPr>
            <a:endParaRPr lang="en-US" dirty="0">
              <a:latin typeface="Kristen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762000"/>
            <a:ext cx="777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Script MT Bold" pitchFamily="66" charset="0"/>
              </a:rPr>
              <a:t>-Matter-</a:t>
            </a:r>
            <a:endParaRPr lang="en-US" sz="6000" b="1" dirty="0">
              <a:latin typeface="Script MT Bold" pitchFamily="66" charset="0"/>
            </a:endParaRPr>
          </a:p>
        </p:txBody>
      </p:sp>
      <p:pic>
        <p:nvPicPr>
          <p:cNvPr id="8" name="Picture 7" descr="ato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2895600"/>
            <a:ext cx="3038475" cy="345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704048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stellar" pitchFamily="18" charset="0"/>
              </a:rPr>
              <a:t>SECOND GRADING PERIOD</a:t>
            </a:r>
            <a:r>
              <a:rPr lang="en-US" sz="3600" b="1" dirty="0" smtClean="0">
                <a:latin typeface="Castellar" pitchFamily="18" charset="0"/>
              </a:rPr>
              <a:t> </a:t>
            </a:r>
            <a:endParaRPr lang="en-US" sz="3600" b="1" dirty="0"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763000" cy="5029200"/>
          </a:xfrm>
        </p:spPr>
        <p:txBody>
          <a:bodyPr>
            <a:normAutofit/>
          </a:bodyPr>
          <a:lstStyle/>
          <a:p>
            <a:pPr marL="0" indent="0">
              <a:buFont typeface="Wingdings" pitchFamily="2" charset="2"/>
              <a:buChar char="ü"/>
            </a:pPr>
            <a:r>
              <a:rPr lang="en-US" sz="2800" dirty="0" smtClean="0">
                <a:latin typeface="Kristen ITC" pitchFamily="66" charset="0"/>
              </a:rPr>
              <a:t>Parts and functions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Kristen ITC" pitchFamily="66" charset="0"/>
              </a:rPr>
              <a:t>Levels of organization</a:t>
            </a:r>
          </a:p>
          <a:p>
            <a:pPr lvl="1">
              <a:buFont typeface="Arial" pitchFamily="34" charset="0"/>
              <a:buChar char="•"/>
            </a:pPr>
            <a:endParaRPr lang="en-US" sz="1000" dirty="0" smtClean="0">
              <a:latin typeface="Kristen ITC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Kristen ITC" pitchFamily="66" charset="0"/>
              </a:rPr>
              <a:t>Microscopy</a:t>
            </a:r>
          </a:p>
          <a:p>
            <a:pPr lvl="1">
              <a:buFont typeface="Arial" pitchFamily="34" charset="0"/>
              <a:buChar char="•"/>
            </a:pPr>
            <a:endParaRPr lang="en-US" sz="1000" dirty="0" smtClean="0">
              <a:latin typeface="Kristen ITC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Kristen ITC" pitchFamily="66" charset="0"/>
              </a:rPr>
              <a:t>Animal and plant cells</a:t>
            </a:r>
          </a:p>
          <a:p>
            <a:pPr lvl="1">
              <a:buFont typeface="Arial" pitchFamily="34" charset="0"/>
              <a:buChar char="•"/>
            </a:pPr>
            <a:endParaRPr lang="en-US" sz="1000" dirty="0" smtClean="0">
              <a:latin typeface="Kristen ITC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Kristen ITC" pitchFamily="66" charset="0"/>
              </a:rPr>
              <a:t>Microorganisms: Fungi, </a:t>
            </a:r>
            <a:r>
              <a:rPr lang="en-US" sz="2000" dirty="0" err="1" smtClean="0">
                <a:latin typeface="Kristen ITC" pitchFamily="66" charset="0"/>
              </a:rPr>
              <a:t>Protists</a:t>
            </a:r>
            <a:r>
              <a:rPr lang="en-US" sz="2000" dirty="0" smtClean="0">
                <a:latin typeface="Kristen ITC" pitchFamily="66" charset="0"/>
              </a:rPr>
              <a:t>, and Bacteria</a:t>
            </a:r>
          </a:p>
          <a:p>
            <a:pPr lvl="1">
              <a:buFont typeface="Arial" pitchFamily="34" charset="0"/>
              <a:buChar char="•"/>
            </a:pPr>
            <a:endParaRPr lang="en-US" sz="1000" dirty="0" smtClean="0">
              <a:latin typeface="Kristen ITC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Kristen ITC" pitchFamily="66" charset="0"/>
              </a:rPr>
              <a:t>Non-symbiotic relationships: competition, predation</a:t>
            </a:r>
          </a:p>
          <a:p>
            <a:pPr lvl="1">
              <a:buFont typeface="Arial" pitchFamily="34" charset="0"/>
              <a:buChar char="•"/>
            </a:pPr>
            <a:endParaRPr lang="en-US" sz="1000" dirty="0" smtClean="0">
              <a:latin typeface="Kristen ITC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000" dirty="0" smtClean="0">
                <a:latin typeface="Kristen ITC" pitchFamily="66" charset="0"/>
              </a:rPr>
              <a:t>Transfer of energy through </a:t>
            </a:r>
            <a:r>
              <a:rPr lang="en-US" sz="2000" dirty="0" err="1" smtClean="0">
                <a:latin typeface="Kristen ITC" pitchFamily="66" charset="0"/>
              </a:rPr>
              <a:t>trophic</a:t>
            </a:r>
            <a:r>
              <a:rPr lang="en-US" sz="2000" dirty="0" smtClean="0">
                <a:latin typeface="Kristen ITC" pitchFamily="66" charset="0"/>
              </a:rPr>
              <a:t> levels </a:t>
            </a:r>
            <a:endParaRPr lang="en-US" sz="2000" dirty="0">
              <a:latin typeface="Kristen ITC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52400" y="968514"/>
            <a:ext cx="937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Script MT Bold" pitchFamily="66" charset="0"/>
              </a:rPr>
              <a:t>-Living Things and Their Environment-</a:t>
            </a:r>
            <a:endParaRPr lang="en-US" sz="4000" b="1" dirty="0">
              <a:latin typeface="Script MT Bold" pitchFamily="66" charset="0"/>
            </a:endParaRPr>
          </a:p>
        </p:txBody>
      </p:sp>
      <p:pic>
        <p:nvPicPr>
          <p:cNvPr id="5" name="Picture 4" descr="BA1294619380girl_with_microscop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1676400"/>
            <a:ext cx="25908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319617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stellar" pitchFamily="18" charset="0"/>
              </a:rPr>
              <a:t>THIRD GRADING PERIOD 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4267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800" dirty="0" smtClean="0">
                <a:latin typeface="Kristen ITC" pitchFamily="66" charset="0"/>
              </a:rPr>
              <a:t>Constant and uniformly accelerated motions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Motion of objects in terms of displacement, speed or velocity, and acceleration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Motion detectors	</a:t>
            </a:r>
            <a:r>
              <a:rPr lang="en-US" sz="1800" dirty="0" smtClean="0">
                <a:latin typeface="Kristen ITC" pitchFamily="66" charset="0"/>
              </a:rPr>
              <a:t>	</a:t>
            </a:r>
          </a:p>
          <a:p>
            <a:pPr>
              <a:buFont typeface="Wingdings" pitchFamily="2" charset="2"/>
              <a:buChar char="ü"/>
            </a:pPr>
            <a:endParaRPr lang="en-US" sz="1200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800" dirty="0" smtClean="0">
                <a:latin typeface="Kristen ITC" pitchFamily="66" charset="0"/>
              </a:rPr>
              <a:t>Waves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Transverse vs. Longitudinal waves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Mechanical vs. electromagnetic waves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Characteristics of waves</a:t>
            </a:r>
          </a:p>
          <a:p>
            <a:pPr>
              <a:buFont typeface="Wingdings" pitchFamily="2" charset="2"/>
              <a:buChar char="ü"/>
            </a:pPr>
            <a:endParaRPr lang="en-US" sz="1200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ü"/>
            </a:pPr>
            <a:endParaRPr lang="en-US" sz="1200" dirty="0" smtClean="0">
              <a:latin typeface="Kristen ITC" pitchFamily="66" charset="0"/>
            </a:endParaRPr>
          </a:p>
          <a:p>
            <a:pPr>
              <a:buNone/>
            </a:pPr>
            <a:endParaRPr lang="en-US" dirty="0">
              <a:latin typeface="Kristen ITC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906959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Script MT Bold" pitchFamily="66" charset="0"/>
              </a:rPr>
              <a:t>-Force, Motion and Energy-</a:t>
            </a:r>
            <a:endParaRPr lang="en-US" sz="4400" b="1" dirty="0">
              <a:latin typeface="Script MT Bold" pitchFamily="66" charset="0"/>
            </a:endParaRPr>
          </a:p>
        </p:txBody>
      </p:sp>
      <p:pic>
        <p:nvPicPr>
          <p:cNvPr id="8" name="Picture 7" descr="wave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8825" y="5334000"/>
            <a:ext cx="7038975" cy="121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137373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stellar" pitchFamily="18" charset="0"/>
              </a:rPr>
              <a:t>Third Grading Period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Kristen ITC" pitchFamily="66" charset="0"/>
              </a:rPr>
              <a:t>Sound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Characteristics of Sound</a:t>
            </a:r>
          </a:p>
          <a:p>
            <a:pPr lvl="3">
              <a:buFont typeface="Wingdings" pitchFamily="2" charset="2"/>
              <a:buChar char="§"/>
            </a:pPr>
            <a:endParaRPr lang="en-US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Kristen ITC" pitchFamily="66" charset="0"/>
              </a:rPr>
              <a:t>Light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Characteristics of Light		</a:t>
            </a:r>
          </a:p>
          <a:p>
            <a:pPr>
              <a:buFont typeface="Wingdings" pitchFamily="2" charset="2"/>
              <a:buChar char="ü"/>
            </a:pPr>
            <a:endParaRPr lang="en-US" sz="1400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Kristen ITC" pitchFamily="66" charset="0"/>
              </a:rPr>
              <a:t>Heat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Heat Transfer</a:t>
            </a:r>
          </a:p>
          <a:p>
            <a:pPr>
              <a:buNone/>
            </a:pPr>
            <a:endParaRPr lang="en-US" sz="1400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Kristen ITC" pitchFamily="66" charset="0"/>
              </a:rPr>
              <a:t>Electricity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Charges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Charging processes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906959"/>
            <a:ext cx="807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Script MT Bold" pitchFamily="66" charset="0"/>
              </a:rPr>
              <a:t>-Force, Motion and Energy-</a:t>
            </a:r>
            <a:endParaRPr lang="en-US" sz="4400" b="1" dirty="0">
              <a:latin typeface="Script MT Bold" pitchFamily="66" charset="0"/>
            </a:endParaRPr>
          </a:p>
        </p:txBody>
      </p:sp>
      <p:pic>
        <p:nvPicPr>
          <p:cNvPr id="7" name="Picture 6" descr="notes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2438400"/>
            <a:ext cx="3048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830372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103437"/>
            <a:ext cx="8229600" cy="4144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Kristen ITC" pitchFamily="66" charset="0"/>
              </a:rPr>
              <a:t>Seasons in the Philippines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Relation of seasons to the position of the Sun in the sky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Causes of seasons in the Philippines</a:t>
            </a:r>
          </a:p>
          <a:p>
            <a:pPr lvl="3">
              <a:buFont typeface="Wingdings" pitchFamily="2" charset="2"/>
              <a:buChar char="§"/>
            </a:pPr>
            <a:endParaRPr lang="en-US" dirty="0" smtClean="0">
              <a:latin typeface="Kristen ITC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Kristen ITC" pitchFamily="66" charset="0"/>
              </a:rPr>
              <a:t>Eclipses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Solar Eclipse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Lunar Eclipse</a:t>
            </a:r>
            <a:endParaRPr lang="en-US" dirty="0">
              <a:latin typeface="Kristen ITC" pitchFamily="66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stellar" pitchFamily="18" charset="0"/>
              </a:rPr>
              <a:t>Fourth grading period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Castellar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990600"/>
            <a:ext cx="601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Script MT Bold" pitchFamily="66" charset="0"/>
              </a:rPr>
              <a:t>-Earth and Science-</a:t>
            </a:r>
            <a:endParaRPr lang="en-US" sz="4800" b="1" dirty="0">
              <a:latin typeface="Script MT Bold" pitchFamily="66" charset="0"/>
            </a:endParaRPr>
          </a:p>
        </p:txBody>
      </p:sp>
      <p:pic>
        <p:nvPicPr>
          <p:cNvPr id="6" name="Picture 5" descr="eclipse_ani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3657600"/>
            <a:ext cx="2819400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239445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stellar" pitchFamily="18" charset="0"/>
              </a:rPr>
              <a:t>Fourth grading period</a:t>
            </a:r>
            <a:endParaRPr 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Castellar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495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Kristen ITC" pitchFamily="66" charset="0"/>
              </a:rPr>
              <a:t>The Philippine Archipelago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Location of the Philippines in relation to continents and oceans using a coordinate system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Physical features of the Philippines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Protection and conservation of natural resources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Kristen ITC" pitchFamily="66" charset="0"/>
              </a:rPr>
              <a:t>Interactions in the Atmosphere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Land and sea breezes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Monsoons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err="1" smtClean="0">
                <a:latin typeface="Kristen ITC" pitchFamily="66" charset="0"/>
              </a:rPr>
              <a:t>Intertropical</a:t>
            </a:r>
            <a:r>
              <a:rPr lang="en-US" dirty="0" smtClean="0">
                <a:latin typeface="Kristen ITC" pitchFamily="66" charset="0"/>
              </a:rPr>
              <a:t> convergence zone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Ozone depletion</a:t>
            </a:r>
          </a:p>
          <a:p>
            <a:pPr lvl="3">
              <a:buFont typeface="Wingdings" pitchFamily="2" charset="2"/>
              <a:buChar char="§"/>
            </a:pPr>
            <a:r>
              <a:rPr lang="en-US" dirty="0" smtClean="0">
                <a:latin typeface="Kristen ITC" pitchFamily="66" charset="0"/>
              </a:rPr>
              <a:t>Greenhouse effect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990600"/>
            <a:ext cx="601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Script MT Bold" pitchFamily="66" charset="0"/>
              </a:rPr>
              <a:t>-Earth and Science-</a:t>
            </a:r>
            <a:endParaRPr lang="en-US" sz="4800" b="1" dirty="0">
              <a:latin typeface="Script MT Bold" pitchFamily="66" charset="0"/>
            </a:endParaRPr>
          </a:p>
        </p:txBody>
      </p:sp>
      <p:pic>
        <p:nvPicPr>
          <p:cNvPr id="7" name="Picture 6" descr="th_globe-animate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4191000"/>
            <a:ext cx="20574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130013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6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Kristen ITC" pitchFamily="66" charset="0"/>
              </a:rPr>
              <a:t>Something worth pondering for: </a:t>
            </a:r>
            <a:endParaRPr lang="en-US" sz="3600" dirty="0">
              <a:latin typeface="Kristen ITC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17637"/>
            <a:ext cx="8534400" cy="4906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Forte" pitchFamily="66" charset="0"/>
              </a:rPr>
              <a:t>“The aim of education should be </a:t>
            </a:r>
          </a:p>
          <a:p>
            <a:pPr algn="ctr">
              <a:buNone/>
            </a:pPr>
            <a:r>
              <a:rPr lang="en-US" dirty="0" smtClean="0">
                <a:latin typeface="Forte" pitchFamily="66" charset="0"/>
              </a:rPr>
              <a:t>to teach us rather how to think, </a:t>
            </a:r>
          </a:p>
          <a:p>
            <a:pPr algn="ctr">
              <a:buNone/>
            </a:pPr>
            <a:r>
              <a:rPr lang="en-US" dirty="0" smtClean="0">
                <a:latin typeface="Forte" pitchFamily="66" charset="0"/>
              </a:rPr>
              <a:t>than what to think—rather to improve our minds, </a:t>
            </a:r>
          </a:p>
          <a:p>
            <a:pPr algn="ctr">
              <a:buNone/>
            </a:pPr>
            <a:r>
              <a:rPr lang="en-US" dirty="0" smtClean="0">
                <a:latin typeface="Forte" pitchFamily="66" charset="0"/>
              </a:rPr>
              <a:t>so as to enable us to think for ourselves, </a:t>
            </a:r>
          </a:p>
          <a:p>
            <a:pPr algn="ctr">
              <a:buNone/>
            </a:pPr>
            <a:r>
              <a:rPr lang="en-US" dirty="0" smtClean="0">
                <a:latin typeface="Forte" pitchFamily="66" charset="0"/>
              </a:rPr>
              <a:t>than to load the memory with the thoughts of other men.” </a:t>
            </a:r>
          </a:p>
          <a:p>
            <a:pPr>
              <a:buNone/>
            </a:pPr>
            <a:r>
              <a:rPr lang="en-US" dirty="0" smtClean="0"/>
              <a:t>			</a:t>
            </a:r>
            <a:r>
              <a:rPr lang="en-US" dirty="0" smtClean="0">
                <a:latin typeface="Forte" pitchFamily="66" charset="0"/>
              </a:rPr>
              <a:t>	  ~John Dewey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2115161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950"/>
                            </p:stCondLst>
                            <p:childTnLst>
                              <p:par>
                                <p:cTn id="3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100"/>
                            </p:stCondLst>
                            <p:childTnLst>
                              <p:par>
                                <p:cTn id="4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850"/>
                            </p:stCondLst>
                            <p:childTnLst>
                              <p:par>
                                <p:cTn id="5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359</Words>
  <Application>Microsoft Office PowerPoint</Application>
  <PresentationFormat>On-screen Show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COR JESU COLLEGE  BASIC EDUCATION DEPARTMENT   GRADE 7  -  CURRICULUM S.Y. 2012 - 2013</vt:lpstr>
      <vt:lpstr>Slide 2</vt:lpstr>
      <vt:lpstr> FIRST GRADING PERIOD       </vt:lpstr>
      <vt:lpstr>SECOND GRADING PERIOD </vt:lpstr>
      <vt:lpstr>THIRD GRADING PERIOD </vt:lpstr>
      <vt:lpstr>Third Grading Period</vt:lpstr>
      <vt:lpstr>Fourth grading period</vt:lpstr>
      <vt:lpstr>Fourth grading period</vt:lpstr>
      <vt:lpstr>Something worth pondering for: </vt:lpstr>
      <vt:lpstr>References:</vt:lpstr>
    </vt:vector>
  </TitlesOfParts>
  <Company>ateneo de davao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user</cp:lastModifiedBy>
  <cp:revision>90</cp:revision>
  <dcterms:created xsi:type="dcterms:W3CDTF">2012-09-26T12:43:41Z</dcterms:created>
  <dcterms:modified xsi:type="dcterms:W3CDTF">2007-03-07T15:14:46Z</dcterms:modified>
</cp:coreProperties>
</file>